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image1.png" ContentType="image/png"/>
  <Override PartName="/ppt/media/image4.gif" ContentType="image/gif"/>
  <Override PartName="/ppt/media/image9.png" ContentType="image/png"/>
  <Override PartName="/ppt/media/image2.png" ContentType="image/png"/>
  <Override PartName="/ppt/media/image5.gif" ContentType="image/gif"/>
  <Override PartName="/ppt/media/image3.gif" ContentType="image/gif"/>
  <Override PartName="/ppt/media/image8.png" ContentType="image/png"/>
  <Override PartName="/ppt/media/image6.png" ContentType="image/png"/>
  <Override PartName="/ppt/media/image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0077450" cy="5668962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
</Relationships>
</file>

<file path=ppt/media/image1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012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62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36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012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62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3640" y="226080"/>
            <a:ext cx="906912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012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62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36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012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62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03640" y="226080"/>
            <a:ext cx="906912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57012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6362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5036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57012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6362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503640" y="226080"/>
            <a:ext cx="906912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57012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6362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5036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57012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6362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503640" y="226080"/>
            <a:ext cx="906912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3640" y="226080"/>
            <a:ext cx="906912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57012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6362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5036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57012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6362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503640" y="226080"/>
            <a:ext cx="906912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357012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6362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5036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 type="body"/>
          </p:nvPr>
        </p:nvSpPr>
        <p:spPr>
          <a:xfrm>
            <a:off x="357012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 type="body"/>
          </p:nvPr>
        </p:nvSpPr>
        <p:spPr>
          <a:xfrm>
            <a:off x="66362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vice-emu.sourceforge.io/" TargetMode="External"/><Relationship Id="rId2" Type="http://schemas.openxmlformats.org/officeDocument/2006/relationships/hyperlink" Target="https://www.ajordison.co.uk/" TargetMode="External"/><Relationship Id="rId3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hyperlink" Target="https://www.retrogamedev.com/" TargetMode="External"/><Relationship Id="rId2" Type="http://schemas.openxmlformats.org/officeDocument/2006/relationships/hyperlink" Target="http://sta.c64.org/cbm64mem.html" TargetMode="External"/><Relationship Id="rId3" Type="http://schemas.openxmlformats.org/officeDocument/2006/relationships/hyperlink" Target="https://codebase64.org/" TargetMode="External"/><Relationship Id="rId4" Type="http://schemas.openxmlformats.org/officeDocument/2006/relationships/hyperlink" Target="https://lemon64.com/forum" TargetMode="External"/><Relationship Id="rId5" Type="http://schemas.openxmlformats.org/officeDocument/2006/relationships/hyperlink" Target="https://battaglia.ddns.net/" TargetMode="External"/><Relationship Id="rId6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gif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gif"/><Relationship Id="rId2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gif"/><Relationship Id="rId2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503640" y="2286000"/>
            <a:ext cx="906408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889ced"/>
                </a:solidFill>
                <a:latin typeface="C64 Pro Mono"/>
                <a:ea typeface="DejaVu Sans"/>
              </a:rPr>
              <a:t>Developing</a:t>
            </a:r>
            <a:endParaRPr b="0" lang="en-US" sz="4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889ced"/>
                </a:solidFill>
                <a:latin typeface="C64 Pro Mono"/>
                <a:ea typeface="DejaVu Sans"/>
              </a:rPr>
              <a:t>for the</a:t>
            </a:r>
            <a:endParaRPr b="0" lang="en-US" sz="4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889ced"/>
                </a:solidFill>
                <a:latin typeface="C64 Pro Mono"/>
                <a:ea typeface="DejaVu Sans"/>
              </a:rPr>
              <a:t>Commodore 64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503640" y="1326240"/>
            <a:ext cx="9064080" cy="328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503640" y="225720"/>
            <a:ext cx="906408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About the C64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503640" y="1194840"/>
            <a:ext cx="9064080" cy="328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By default, the C64 reserved 26 KB of RAM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BASIC, KERNAL, ZP, STACK, I/O, Characters</a:t>
            </a:r>
            <a:endParaRPr b="0" lang="en-US" sz="28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Leaves 38 KB of RAM for the programmer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You can switch out the BASIC and KERNAL to get an additional 16 KB of RAM.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51" name="" descr=""/>
          <p:cNvPicPr/>
          <p:nvPr/>
        </p:nvPicPr>
        <p:blipFill>
          <a:blip r:embed="rId1"/>
          <a:stretch/>
        </p:blipFill>
        <p:spPr>
          <a:xfrm>
            <a:off x="1438200" y="4206240"/>
            <a:ext cx="7246440" cy="988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" descr=""/>
          <p:cNvPicPr/>
          <p:nvPr/>
        </p:nvPicPr>
        <p:blipFill>
          <a:blip r:embed="rId1"/>
          <a:stretch/>
        </p:blipFill>
        <p:spPr>
          <a:xfrm>
            <a:off x="1810440" y="365400"/>
            <a:ext cx="6594840" cy="4991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503640" y="1326240"/>
            <a:ext cx="9064080" cy="328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VICE </a:t>
            </a:r>
            <a:r>
              <a:rPr b="0" lang="en-US" sz="32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https://vice-emu.sourceforge.io/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CBM prg Studio </a:t>
            </a:r>
            <a:r>
              <a:rPr b="0" lang="en-US" sz="32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https://www.ajordison.co.uk/</a:t>
            </a:r>
            <a:r>
              <a:rPr b="0" lang="en-US" sz="3200" spc="-1" strike="noStrike">
                <a:solidFill>
                  <a:srgbClr val="3333ff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6502 Assembly ML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Optional – Actual C64 with SD2IEC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97000"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Why Assembly language?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Pros:</a:t>
            </a:r>
            <a:endParaRPr b="0" lang="en-US" sz="2800" spc="-1" strike="noStrike">
              <a:latin typeface="Arial"/>
            </a:endParaRPr>
          </a:p>
          <a:p>
            <a:pPr lvl="4" marL="1080000" indent="-213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Very fast</a:t>
            </a:r>
            <a:endParaRPr b="0" lang="en-US" sz="2400" spc="-1" strike="noStrike">
              <a:latin typeface="Arial"/>
            </a:endParaRPr>
          </a:p>
          <a:p>
            <a:pPr lvl="4" marL="1080000" indent="-213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Highest level of control</a:t>
            </a:r>
            <a:endParaRPr b="0" lang="en-US" sz="24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Cons:</a:t>
            </a:r>
            <a:endParaRPr b="0" lang="en-US" sz="2800" spc="-1" strike="noStrike">
              <a:latin typeface="Arial"/>
            </a:endParaRPr>
          </a:p>
          <a:p>
            <a:pPr lvl="4" marL="1080000" indent="-213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Harder to read and write</a:t>
            </a:r>
            <a:endParaRPr b="0" lang="en-US" sz="2400" spc="-1" strike="noStrike">
              <a:latin typeface="Arial"/>
            </a:endParaRPr>
          </a:p>
          <a:p>
            <a:pPr lvl="4" marL="1080000" indent="-2138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Portability issues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258" name="Table 2"/>
          <p:cNvGraphicFramePr/>
          <p:nvPr/>
        </p:nvGraphicFramePr>
        <p:xfrm>
          <a:off x="5470920" y="1874160"/>
          <a:ext cx="2592000" cy="1102320"/>
        </p:xfrm>
        <a:graphic>
          <a:graphicData uri="http://schemas.openxmlformats.org/drawingml/2006/table">
            <a:tbl>
              <a:tblPr/>
              <a:tblGrid>
                <a:gridCol w="2592360"/>
              </a:tblGrid>
              <a:tr h="36792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  <a:ea typeface="Microsoft YaHei"/>
                        </a:rPr>
                        <a:t>255 = Decimal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6792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%11111111 = Binary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6684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$FF = Hexadecimal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9" name="Table 3"/>
          <p:cNvGraphicFramePr/>
          <p:nvPr/>
        </p:nvGraphicFramePr>
        <p:xfrm>
          <a:off x="615600" y="4134600"/>
          <a:ext cx="8866440" cy="1042920"/>
        </p:xfrm>
        <a:graphic>
          <a:graphicData uri="http://schemas.openxmlformats.org/drawingml/2006/table">
            <a:tbl>
              <a:tblPr/>
              <a:tblGrid>
                <a:gridCol w="1934640"/>
                <a:gridCol w="866520"/>
                <a:gridCol w="866520"/>
                <a:gridCol w="866520"/>
                <a:gridCol w="866520"/>
                <a:gridCol w="866520"/>
                <a:gridCol w="866520"/>
                <a:gridCol w="866520"/>
                <a:gridCol w="866520"/>
              </a:tblGrid>
              <a:tr h="3477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Base &amp; Power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477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Decimal Value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128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64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32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8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477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Example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60" name="CustomShape 4"/>
          <p:cNvSpPr/>
          <p:nvPr/>
        </p:nvSpPr>
        <p:spPr>
          <a:xfrm>
            <a:off x="442080" y="117108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Number schemes: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Decimal (0-9)</a:t>
            </a:r>
            <a:endParaRPr b="0" lang="en-US" sz="28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Binary (0-1)</a:t>
            </a:r>
            <a:endParaRPr b="0" lang="en-US" sz="28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Hexadecimal (0-F)</a:t>
            </a:r>
            <a:br/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14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8 bit (Byte) – 0 to 255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16 bit (Word) – 0 to 65535</a:t>
            </a:r>
            <a:br/>
            <a:br/>
            <a:br/>
            <a:br/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4 bit (Nibble) – Representing Hex ($FA)</a:t>
            </a:r>
            <a:endParaRPr b="0" lang="en-US" sz="3200" spc="-1" strike="noStrike">
              <a:latin typeface="Arial"/>
            </a:endParaRPr>
          </a:p>
        </p:txBody>
      </p:sp>
      <p:graphicFrame>
        <p:nvGraphicFramePr>
          <p:cNvPr id="263" name="Table 3"/>
          <p:cNvGraphicFramePr/>
          <p:nvPr/>
        </p:nvGraphicFramePr>
        <p:xfrm>
          <a:off x="526680" y="1858680"/>
          <a:ext cx="9072720" cy="1073160"/>
        </p:xfrm>
        <a:graphic>
          <a:graphicData uri="http://schemas.openxmlformats.org/drawingml/2006/table">
            <a:tbl>
              <a:tblPr/>
              <a:tblGrid>
                <a:gridCol w="574560"/>
                <a:gridCol w="573840"/>
                <a:gridCol w="573840"/>
                <a:gridCol w="573840"/>
                <a:gridCol w="573840"/>
                <a:gridCol w="573840"/>
                <a:gridCol w="573840"/>
                <a:gridCol w="532080"/>
                <a:gridCol w="617040"/>
                <a:gridCol w="574560"/>
                <a:gridCol w="574560"/>
                <a:gridCol w="574560"/>
                <a:gridCol w="574560"/>
                <a:gridCol w="574560"/>
                <a:gridCol w="574560"/>
                <a:gridCol w="459000"/>
              </a:tblGrid>
              <a:tr h="358200">
                <a:tc gridSpan="16"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16 bit, 2 byte number (Word)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</a:tr>
              <a:tr h="358200">
                <a:tc gridSpan="8"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High Byte (MSB)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gridSpan="8"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Low Byte (LSB)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</a:tr>
              <a:tr h="35712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14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13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12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11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10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9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8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4" name="Table 4"/>
          <p:cNvGraphicFramePr/>
          <p:nvPr/>
        </p:nvGraphicFramePr>
        <p:xfrm>
          <a:off x="2264400" y="3925080"/>
          <a:ext cx="5652360" cy="1048680"/>
        </p:xfrm>
        <a:graphic>
          <a:graphicData uri="http://schemas.openxmlformats.org/drawingml/2006/table">
            <a:tbl>
              <a:tblPr/>
              <a:tblGrid>
                <a:gridCol w="707760"/>
                <a:gridCol w="706680"/>
                <a:gridCol w="706680"/>
                <a:gridCol w="706680"/>
                <a:gridCol w="707400"/>
                <a:gridCol w="706680"/>
                <a:gridCol w="706680"/>
                <a:gridCol w="704160"/>
              </a:tblGrid>
              <a:tr h="349920">
                <a:tc gridSpan="8"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8 bit, 2 nibble number (Byte)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</a:tr>
              <a:tr h="349920">
                <a:tc gridSpan="4"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High Nibble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gridSpan="4"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Low Nibble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</a:tr>
              <a:tr h="34920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33000">
                          <a:latin typeface="Arial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65" name="Line 5"/>
          <p:cNvSpPr/>
          <p:nvPr/>
        </p:nvSpPr>
        <p:spPr>
          <a:xfrm flipV="1">
            <a:off x="9599760" y="1858680"/>
            <a:ext cx="0" cy="1073520"/>
          </a:xfrm>
          <a:prstGeom prst="line">
            <a:avLst/>
          </a:prstGeom>
          <a:ln w="100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Line 6"/>
          <p:cNvSpPr/>
          <p:nvPr/>
        </p:nvSpPr>
        <p:spPr>
          <a:xfrm flipV="1">
            <a:off x="7916760" y="3924720"/>
            <a:ext cx="0" cy="1049040"/>
          </a:xfrm>
          <a:prstGeom prst="line">
            <a:avLst/>
          </a:prstGeom>
          <a:ln w="100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Instructions – 56 opcodes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lda – Loads value into the Accumulator</a:t>
            </a:r>
            <a:endParaRPr b="0" lang="en-US" sz="28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sta – Stores value from the Accumulator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2284920" y="3016440"/>
            <a:ext cx="6029640" cy="209988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lda #2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; decimal 2 (value) -&gt; A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sta $0400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; A -&gt; 400 hex (address)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lda $0400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; 400 hex (address) -&gt; A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sta $0401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; A -&gt; 401 hex (address)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Addressing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Zero Page – First 255 bytes of RAM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2193480" y="2742480"/>
            <a:ext cx="6029640" cy="13831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lda #2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; immediate (2 cycles)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lda $02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; zero page (3 cycles)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lda $2000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; absolute (4 cycles)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Indexing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548280" y="1842840"/>
            <a:ext cx="8863200" cy="36396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myList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byte $4F, $5A, $B2, $CE, $30, $25, $F9, $1D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ldx #2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lda myList,x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; 3rd item in list -&gt; A (4 cycles*)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lda #&lt;myList ; LSB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sta $FD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lda #&gt;myList ; MSB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sta $FE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ldy #06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Microsoft YaHei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Microsoft YaHei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Microsoft YaHei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Microsoft YaHei"/>
              </a:rPr>
              <a:t>lda ($FD),y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Microsoft YaHei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Microsoft YaHei"/>
              </a:rPr>
              <a:t>; 7th item in list -&gt; A (5 cycles*)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3108960" y="2468880"/>
            <a:ext cx="273240" cy="273240"/>
          </a:xfrm>
          <a:prstGeom prst="rect">
            <a:avLst/>
          </a:prstGeom>
          <a:solidFill>
            <a:srgbClr val="ddda6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CustomShape 3"/>
          <p:cNvSpPr/>
          <p:nvPr/>
        </p:nvSpPr>
        <p:spPr>
          <a:xfrm>
            <a:off x="2834640" y="3034080"/>
            <a:ext cx="273240" cy="25668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4"/>
          <p:cNvSpPr/>
          <p:nvPr/>
        </p:nvSpPr>
        <p:spPr>
          <a:xfrm>
            <a:off x="822960" y="2103480"/>
            <a:ext cx="3560760" cy="17359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    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ldx #&lt;$0401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    stx $FD    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    ldx #&gt;$0401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    stx $FE  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graphicFrame>
        <p:nvGraphicFramePr>
          <p:cNvPr id="280" name="Table 5"/>
          <p:cNvGraphicFramePr/>
          <p:nvPr/>
        </p:nvGraphicFramePr>
        <p:xfrm>
          <a:off x="4590000" y="2380680"/>
          <a:ext cx="4043880" cy="1042920"/>
        </p:xfrm>
        <a:graphic>
          <a:graphicData uri="http://schemas.openxmlformats.org/drawingml/2006/table">
            <a:tbl>
              <a:tblPr/>
              <a:tblGrid>
                <a:gridCol w="2065320"/>
                <a:gridCol w="1978920"/>
              </a:tblGrid>
              <a:tr h="3477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Memory Address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Byte Value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477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$fd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$01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477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$fe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$04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81" name="Line 6"/>
          <p:cNvSpPr/>
          <p:nvPr/>
        </p:nvSpPr>
        <p:spPr>
          <a:xfrm flipV="1">
            <a:off x="5486400" y="3291840"/>
            <a:ext cx="1828800" cy="1188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Line 7"/>
          <p:cNvSpPr/>
          <p:nvPr/>
        </p:nvSpPr>
        <p:spPr>
          <a:xfrm>
            <a:off x="5577840" y="1920240"/>
            <a:ext cx="1737360" cy="914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Line 8"/>
          <p:cNvSpPr/>
          <p:nvPr/>
        </p:nvSpPr>
        <p:spPr>
          <a:xfrm flipH="1" flipV="1">
            <a:off x="2926080" y="3383280"/>
            <a:ext cx="2560320" cy="109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Line 9"/>
          <p:cNvSpPr/>
          <p:nvPr/>
        </p:nvSpPr>
        <p:spPr>
          <a:xfrm flipV="1">
            <a:off x="2926080" y="1920240"/>
            <a:ext cx="2651760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CustomShape 10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Adding Word to Memory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503640" y="225720"/>
            <a:ext cx="906408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Outline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503640" y="1326240"/>
            <a:ext cx="9064080" cy="328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66000"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About Me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Why Program for the C64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About the C64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Examples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Next Steps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Q&amp;A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3108960" y="3291840"/>
            <a:ext cx="273240" cy="273240"/>
          </a:xfrm>
          <a:prstGeom prst="rect">
            <a:avLst/>
          </a:prstGeom>
          <a:solidFill>
            <a:srgbClr val="ddda6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3"/>
          <p:cNvSpPr/>
          <p:nvPr/>
        </p:nvSpPr>
        <p:spPr>
          <a:xfrm>
            <a:off x="2835000" y="3840480"/>
            <a:ext cx="273240" cy="25668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4"/>
          <p:cNvSpPr/>
          <p:nvPr/>
        </p:nvSpPr>
        <p:spPr>
          <a:xfrm>
            <a:off x="822960" y="2103480"/>
            <a:ext cx="3560760" cy="265068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@label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    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sta $1000,y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    </a:t>
            </a:r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ldx #&lt;$0401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    stx @label+1    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    ldx #&gt;$0401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    stx @label+2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en-US" sz="1800" spc="-1" strike="noStrike">
                <a:solidFill>
                  <a:srgbClr val="000000"/>
                </a:solidFill>
                <a:latin typeface="Courier New"/>
                <a:ea typeface="DejaVu Sans"/>
              </a:rPr>
              <a:t> 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graphicFrame>
        <p:nvGraphicFramePr>
          <p:cNvPr id="290" name="Table 5"/>
          <p:cNvGraphicFramePr/>
          <p:nvPr/>
        </p:nvGraphicFramePr>
        <p:xfrm>
          <a:off x="5471640" y="2220120"/>
          <a:ext cx="3433680" cy="1390680"/>
        </p:xfrm>
        <a:graphic>
          <a:graphicData uri="http://schemas.openxmlformats.org/drawingml/2006/table">
            <a:tbl>
              <a:tblPr/>
              <a:tblGrid>
                <a:gridCol w="1144800"/>
                <a:gridCol w="1144800"/>
                <a:gridCol w="1144440"/>
              </a:tblGrid>
              <a:tr h="34776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OpCode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LSB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MSB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4776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$99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$10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4776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$99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$01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$10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4776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$99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$01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$04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91" name="Line 6"/>
          <p:cNvSpPr/>
          <p:nvPr/>
        </p:nvSpPr>
        <p:spPr>
          <a:xfrm flipV="1">
            <a:off x="3566160" y="3474720"/>
            <a:ext cx="1898280" cy="7315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Line 7"/>
          <p:cNvSpPr/>
          <p:nvPr/>
        </p:nvSpPr>
        <p:spPr>
          <a:xfrm flipV="1">
            <a:off x="3566160" y="3108960"/>
            <a:ext cx="1898280" cy="5486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CustomShape 8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Self-modifying Code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94" name="Line 9"/>
          <p:cNvSpPr/>
          <p:nvPr/>
        </p:nvSpPr>
        <p:spPr>
          <a:xfrm flipV="1">
            <a:off x="3474720" y="2743200"/>
            <a:ext cx="1990080" cy="914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Getting Started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Flow Control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jmp – Jumps to an absolute memory address.</a:t>
            </a:r>
            <a:endParaRPr b="0" lang="en-US" sz="28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jsr/rts – Jumps to a subroutine and returns.</a:t>
            </a:r>
            <a:endParaRPr b="0" lang="en-US" sz="28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Branches – Jumps to a memory address based on the values in the P register (example: beq)</a:t>
            </a:r>
            <a:endParaRPr b="0" lang="en-US" sz="2800" spc="-1" strike="noStrike">
              <a:latin typeface="Arial"/>
            </a:endParaRPr>
          </a:p>
        </p:txBody>
      </p:sp>
      <p:graphicFrame>
        <p:nvGraphicFramePr>
          <p:cNvPr id="297" name="Table 3"/>
          <p:cNvGraphicFramePr/>
          <p:nvPr/>
        </p:nvGraphicFramePr>
        <p:xfrm>
          <a:off x="389520" y="4077000"/>
          <a:ext cx="9389880" cy="605520"/>
        </p:xfrm>
        <a:graphic>
          <a:graphicData uri="http://schemas.openxmlformats.org/drawingml/2006/table">
            <a:tbl>
              <a:tblPr/>
              <a:tblGrid>
                <a:gridCol w="1173240"/>
                <a:gridCol w="1148040"/>
                <a:gridCol w="1153800"/>
                <a:gridCol w="1299600"/>
                <a:gridCol w="1091520"/>
                <a:gridCol w="1283400"/>
                <a:gridCol w="1063080"/>
                <a:gridCol w="1177560"/>
              </a:tblGrid>
              <a:tr h="605880"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b="0" lang="en-US" sz="1800" spc="-1" strike="noStrike">
                          <a:latin typeface="Arial"/>
                        </a:rPr>
                        <a:t>Negative Flag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b="0" lang="en-US" sz="1800" spc="-1" strike="noStrike">
                          <a:latin typeface="Arial"/>
                        </a:rPr>
                        <a:t>Overflow Flag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b="0" lang="en-US" sz="1800" spc="-1" strike="noStrike">
                          <a:latin typeface="Arial"/>
                        </a:rPr>
                        <a:t>(Unused)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b="0" lang="en-US" sz="1800" spc="-1" strike="noStrike">
                          <a:latin typeface="Arial"/>
                        </a:rPr>
                        <a:t>Break Command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b="0" lang="en-US" sz="1800" spc="-1" strike="noStrike">
                          <a:latin typeface="Arial"/>
                        </a:rPr>
                        <a:t>Decimal Mode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b="0" lang="en-US" sz="1800" spc="-1" strike="noStrike">
                          <a:latin typeface="Arial"/>
                        </a:rPr>
                        <a:t>Interrupt Disable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b="0" lang="en-US" sz="1800" spc="-1" strike="noStrike">
                          <a:latin typeface="Arial"/>
                        </a:rPr>
                        <a:t>Zero Flag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r>
                        <a:rPr b="0" lang="en-US" sz="1800" spc="-1" strike="noStrike">
                          <a:latin typeface="Arial"/>
                        </a:rPr>
                        <a:t>Carry Flag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000000"/>
                      </a:solidFill>
                    </a:lnL>
                    <a:lnR w="720">
                      <a:solidFill>
                        <a:srgbClr val="000000"/>
                      </a:solidFill>
                    </a:lnR>
                    <a:lnT w="720">
                      <a:solidFill>
                        <a:srgbClr val="000000"/>
                      </a:solidFill>
                    </a:lnT>
                    <a:lnB w="72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Examples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99" name="CustomShape 2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StarSymbo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CBM prg Studio / Debugging 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StarSymbo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Indirect indexing vs. Self-modifying code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StarSymbo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Writing string to the screen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StarSymbo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Subroutines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StarSymbo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Printing multiple strings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503640" y="225720"/>
            <a:ext cx="9065520" cy="94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Next Steps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01" name="CustomShape 2"/>
          <p:cNvSpPr/>
          <p:nvPr/>
        </p:nvSpPr>
        <p:spPr>
          <a:xfrm>
            <a:off x="503640" y="1326240"/>
            <a:ext cx="9065520" cy="32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Input from Keyboard / Joysticks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Sprites / Custom Character Maps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Interrupts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Sound Effects / Music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Loading / Saving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503640" y="225720"/>
            <a:ext cx="906408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Q &amp; 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03" name="CustomShape 2"/>
          <p:cNvSpPr/>
          <p:nvPr/>
        </p:nvSpPr>
        <p:spPr>
          <a:xfrm>
            <a:off x="503640" y="1326240"/>
            <a:ext cx="9064080" cy="328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52000"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Commodore 64 Programming Reference Guide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Retro Game Dev </a:t>
            </a:r>
            <a:r>
              <a:rPr b="0" lang="en-US" sz="32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https://www.retrogamedev.com/</a:t>
            </a:r>
            <a:r>
              <a:rPr b="0" lang="en-US" sz="32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C64 Memory Map</a:t>
            </a:r>
            <a:r>
              <a:rPr b="0" lang="en-US" sz="32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r>
              <a:rPr b="0" lang="en-US" sz="32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http://sta.c64.org/cbm64mem.html</a:t>
            </a:r>
            <a:r>
              <a:rPr b="0" lang="en-US" sz="32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Codebase 64</a:t>
            </a:r>
            <a:r>
              <a:rPr b="0" lang="en-US" sz="32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r>
              <a:rPr b="0" lang="en-US" sz="32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https://codebase64.org/</a:t>
            </a:r>
            <a:r>
              <a:rPr b="0" lang="en-US" sz="32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Lemon64 Forums</a:t>
            </a:r>
            <a:r>
              <a:rPr b="0" lang="en-US" sz="32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r>
              <a:rPr b="0" lang="en-US" sz="32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https://lemon64.com/forum</a:t>
            </a:r>
            <a:r>
              <a:rPr b="0" lang="en-US" sz="32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Michael Battaglia (aka VBGuyNY)</a:t>
            </a:r>
            <a:r>
              <a:rPr b="0" lang="en-US" sz="32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r>
              <a:rPr b="0" lang="en-US" sz="32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https://battaglia.ddns.net/</a:t>
            </a:r>
            <a:r>
              <a:rPr b="0" lang="en-US" sz="32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503640" y="225720"/>
            <a:ext cx="906408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About Me (Michael Battaglia)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503640" y="1326240"/>
            <a:ext cx="9064080" cy="406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26000"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First started programming on the TI-99 in the mid 80s.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BASIC</a:t>
            </a:r>
            <a:endParaRPr b="0" lang="en-US" sz="28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Moved over to the C64 from the late 80s to early 90s.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BASIC V2</a:t>
            </a:r>
            <a:endParaRPr b="0" lang="en-US" sz="28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Then onto Windows 3.1 / DOS 6.22 from the mid 90s.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QBASIC, VB6, C++</a:t>
            </a:r>
            <a:endParaRPr b="0" lang="en-US" sz="28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Onto Windows 95/98 in the late 90s.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VB6</a:t>
            </a:r>
            <a:endParaRPr b="0" lang="en-US" sz="28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Onto Windows 2000/XP/VISTA/7 in the 2000s.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VB6, C++, Java, C# (Windows CE), PalmOS (AppForge)</a:t>
            </a:r>
            <a:endParaRPr b="0" lang="en-US" sz="28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Onto Windows 8/10 from the 2010s through today.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VB6, C#, ASP .NET, Android/iOS (Cordova), X86, 6502</a:t>
            </a:r>
            <a:br/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34" name="" descr=""/>
          <p:cNvPicPr/>
          <p:nvPr/>
        </p:nvPicPr>
        <p:blipFill>
          <a:blip r:embed="rId1"/>
          <a:stretch/>
        </p:blipFill>
        <p:spPr>
          <a:xfrm>
            <a:off x="6126480" y="1326240"/>
            <a:ext cx="3692880" cy="4036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503640" y="225720"/>
            <a:ext cx="906516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Why Program for the C64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6" name="CustomShape 2"/>
          <p:cNvSpPr/>
          <p:nvPr/>
        </p:nvSpPr>
        <p:spPr>
          <a:xfrm>
            <a:off x="503640" y="1326240"/>
            <a:ext cx="9064080" cy="328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64000"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8-bit computing never really went away.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Emulators for 8-bit computers and consoles.</a:t>
            </a:r>
            <a:endParaRPr b="0" lang="en-US" sz="28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NES Classic, C64 Mini/Maxi</a:t>
            </a:r>
            <a:endParaRPr b="0" lang="en-US" sz="28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C64 is the highest-selling single computer of all time.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Between 12-17 million units sold.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Many new games and demos are still being created to this very day!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503640" y="225720"/>
            <a:ext cx="906516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Planet X2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38" name="" descr=""/>
          <p:cNvPicPr/>
          <p:nvPr/>
        </p:nvPicPr>
        <p:blipFill>
          <a:blip r:embed="rId1"/>
          <a:stretch/>
        </p:blipFill>
        <p:spPr>
          <a:xfrm>
            <a:off x="2284920" y="1171800"/>
            <a:ext cx="5709600" cy="3853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503640" y="225720"/>
            <a:ext cx="906516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Super Mario Bros 64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40" name="" descr=""/>
          <p:cNvPicPr/>
          <p:nvPr/>
        </p:nvPicPr>
        <p:blipFill>
          <a:blip r:embed="rId1"/>
          <a:stretch/>
        </p:blipFill>
        <p:spPr>
          <a:xfrm>
            <a:off x="2239560" y="1171440"/>
            <a:ext cx="5709600" cy="3853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503640" y="225720"/>
            <a:ext cx="906516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Fix-it Felix Jr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42" name="" descr=""/>
          <p:cNvPicPr/>
          <p:nvPr/>
        </p:nvPicPr>
        <p:blipFill>
          <a:blip r:embed="rId1"/>
          <a:stretch/>
        </p:blipFill>
        <p:spPr>
          <a:xfrm>
            <a:off x="2376360" y="1171440"/>
            <a:ext cx="5709600" cy="3853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503640" y="225720"/>
            <a:ext cx="906408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About the C64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503640" y="1095480"/>
            <a:ext cx="9228960" cy="429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49000"/>
          </a:bodyPr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Released by Commodore in 1982.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6510 CPU – 8 bit at ~1 MHz with 64 KB of RAM (20 KB ROM).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Registers: A, X &amp; Y, P, PC, SP.</a:t>
            </a:r>
            <a:endParaRPr b="0" lang="en-US" sz="32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VIC-II – 16 colors, 8 hardware sprites, used mapped memory.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40 columns x 25 rows (character mode)</a:t>
            </a:r>
            <a:endParaRPr b="0" lang="en-US" sz="28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320x200 pixels (HiRes mode)</a:t>
            </a:r>
            <a:endParaRPr b="0" lang="en-US" sz="28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Multicolor modes available but reduced the number of columns.</a:t>
            </a:r>
            <a:endParaRPr b="0" lang="en-US" sz="2800" spc="-1" strike="noStrike">
              <a:latin typeface="Arial"/>
            </a:endParaRPr>
          </a:p>
          <a:p>
            <a:pPr marL="432000" indent="-32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SID – 3 voices, ADSR envelope</a:t>
            </a:r>
            <a:endParaRPr b="0" lang="en-US" sz="3200" spc="-1" strike="noStrike">
              <a:latin typeface="Arial"/>
            </a:endParaRPr>
          </a:p>
          <a:p>
            <a:pPr lvl="1" marL="864000" indent="-3200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Arguably the best sound chip from this area of computing.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" descr=""/>
          <p:cNvPicPr/>
          <p:nvPr/>
        </p:nvPicPr>
        <p:blipFill>
          <a:blip r:embed="rId1"/>
          <a:stretch/>
        </p:blipFill>
        <p:spPr>
          <a:xfrm>
            <a:off x="273960" y="914040"/>
            <a:ext cx="4524480" cy="2556000"/>
          </a:xfrm>
          <a:prstGeom prst="rect">
            <a:avLst/>
          </a:prstGeom>
          <a:ln>
            <a:noFill/>
          </a:ln>
        </p:spPr>
      </p:pic>
      <p:sp>
        <p:nvSpPr>
          <p:cNvPr id="246" name="CustomShape 1"/>
          <p:cNvSpPr/>
          <p:nvPr/>
        </p:nvSpPr>
        <p:spPr>
          <a:xfrm>
            <a:off x="456840" y="3839400"/>
            <a:ext cx="4475160" cy="34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Breadbox (1982)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47" name="" descr=""/>
          <p:cNvPicPr/>
          <p:nvPr/>
        </p:nvPicPr>
        <p:blipFill>
          <a:blip r:embed="rId2"/>
          <a:stretch/>
        </p:blipFill>
        <p:spPr>
          <a:xfrm>
            <a:off x="5118480" y="1210680"/>
            <a:ext cx="4627080" cy="2442240"/>
          </a:xfrm>
          <a:prstGeom prst="rect">
            <a:avLst/>
          </a:prstGeom>
          <a:ln>
            <a:noFill/>
          </a:ln>
        </p:spPr>
      </p:pic>
      <p:sp>
        <p:nvSpPr>
          <p:cNvPr id="248" name="CustomShape 2"/>
          <p:cNvSpPr/>
          <p:nvPr/>
        </p:nvSpPr>
        <p:spPr>
          <a:xfrm>
            <a:off x="5392800" y="3839400"/>
            <a:ext cx="4292280" cy="34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64C (1986)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5642</TotalTime>
  <Application>LibreOffice/6.3.6.2$Windows_X86_64 LibreOffice_project/2196df99b074d8a661f4036fca8fa0cbfa33a497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2020-06-08T16:22:40Z</dcterms:created>
  <dc:creator/>
  <dc:description/>
  <dc:language>en-US</dc:language>
  <cp:lastModifiedBy/>
  <dcterms:modified xsi:type="dcterms:W3CDTF">2020-08-06T14:48:06Z</dcterms:modified>
  <cp:revision>67</cp:revision>
  <dc:subject/>
  <dc:title/>
</cp:coreProperties>
</file>